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Engravers MT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9900"/>
    <a:srgbClr val="0000FF"/>
    <a:srgbClr val="FF3300"/>
    <a:srgbClr val="000099"/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96" autoAdjust="0"/>
    <p:restoredTop sz="94660"/>
  </p:normalViewPr>
  <p:slideViewPr>
    <p:cSldViewPr>
      <p:cViewPr varScale="1">
        <p:scale>
          <a:sx n="69" d="100"/>
          <a:sy n="69" d="100"/>
        </p:scale>
        <p:origin x="-5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1ECEC31-ADA4-4CF0-842C-5F73F07CB7E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B691329-855F-45FE-9F19-A658D4953B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E3086E-035D-4A13-8F64-CF6501F0467E}" type="slidenum">
              <a:rPr lang="en-US"/>
              <a:pPr/>
              <a:t>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5854D4-350A-4633-9D9E-670A37DF670F}" type="slidenum">
              <a:rPr lang="en-US"/>
              <a:pPr/>
              <a:t>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71EE9B-9F0F-4191-9C3E-EC6C06BFE604}" type="slidenum">
              <a:rPr lang="en-US"/>
              <a:pPr/>
              <a:t>3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30C748-DF7B-45D8-87F3-0A4BA645DABC}" type="slidenum">
              <a:rPr lang="en-US"/>
              <a:pPr/>
              <a:t>4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D7150B-9C39-4DA4-A4C3-66BD7AB41BE4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4A4ACA-868D-41D4-B482-51F61E1C1F12}" type="slidenum">
              <a:rPr lang="en-US"/>
              <a:pPr/>
              <a:t>6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B15B25-23FC-4924-A41C-FDFC2A4E6D2D}" type="slidenum">
              <a:rPr lang="en-US"/>
              <a:pPr/>
              <a:t>7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463F1-9044-4E0B-9A56-FFDEF361E9AA}" type="slidenum">
              <a:rPr lang="en-US"/>
              <a:pPr/>
              <a:t>8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A45C96-ABA4-401E-8277-3CB0B5110463}" type="slidenum">
              <a:rPr lang="en-US"/>
              <a:pPr/>
              <a:t>9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EE8EB-282C-4DEA-9123-E1DC094262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55549-52E6-4779-85E9-B4172EE6F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4ECA2-829A-4490-8193-924B48CFC0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BB3BA-7570-4CF6-9511-5BC5DC6124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3A3BC-BA7F-4E46-911F-D0394576E8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E6BB5-A126-4CEA-9171-FC3395C9C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BA9DF-5F13-497A-BB7A-498FC4B8EB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879FB-31D3-4327-872B-54FB85ED5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F5E3E-56EA-4257-AF54-51FD6F6659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DAF1A5-3D4D-45A5-9A3F-ED705D53E6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0B6EA-5C26-445F-BDA9-B183F29590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CE730CB-58A8-463B-82FA-347BC27DEC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audio" Target="../media/audio6.wav"/><Relationship Id="rId4" Type="http://schemas.openxmlformats.org/officeDocument/2006/relationships/audio" Target="../media/audio5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audio" Target="../media/audio8.wav"/><Relationship Id="rId4" Type="http://schemas.openxmlformats.org/officeDocument/2006/relationships/audio" Target="../media/audio7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audio" Target="../media/audio2.wav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audio" Target="../media/audio6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9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905000"/>
          </a:xfrm>
        </p:spPr>
        <p:txBody>
          <a:bodyPr/>
          <a:lstStyle/>
          <a:p>
            <a:r>
              <a:rPr lang="en-US" sz="2800" b="1">
                <a:solidFill>
                  <a:srgbClr val="000099"/>
                </a:solidFill>
                <a:latin typeface="Engravers MT" pitchFamily="18" charset="0"/>
              </a:rPr>
              <a:t>THE  THREE  BRANCHES  OF</a:t>
            </a:r>
            <a:r>
              <a:rPr lang="en-US" sz="2800">
                <a:solidFill>
                  <a:schemeClr val="tx1"/>
                </a:solidFill>
                <a:latin typeface="Engravers MT" pitchFamily="18" charset="0"/>
              </a:rPr>
              <a:t> </a:t>
            </a:r>
            <a:r>
              <a:rPr lang="en-US" sz="3600" b="1">
                <a:solidFill>
                  <a:schemeClr val="tx1"/>
                </a:solidFill>
                <a:latin typeface="Engravers MT" pitchFamily="18" charset="0"/>
              </a:rPr>
              <a:t>GOVERNMENT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743200"/>
            <a:ext cx="6400800" cy="3733800"/>
          </a:xfrm>
        </p:spPr>
        <p:txBody>
          <a:bodyPr/>
          <a:lstStyle/>
          <a:p>
            <a:endParaRPr lang="en-US" sz="1800" dirty="0">
              <a:latin typeface="Engravers MT" pitchFamily="18" charset="0"/>
            </a:endParaRPr>
          </a:p>
          <a:p>
            <a:endParaRPr lang="en-US" sz="1800" dirty="0">
              <a:latin typeface="Engravers MT" pitchFamily="18" charset="0"/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  <a:p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ahoma" charset="0"/>
            </a:endParaRPr>
          </a:p>
        </p:txBody>
      </p:sp>
      <p:pic>
        <p:nvPicPr>
          <p:cNvPr id="2052" name="Picture 4" descr="eagleh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286000"/>
            <a:ext cx="2498725" cy="2571750"/>
          </a:xfrm>
          <a:prstGeom prst="rect">
            <a:avLst/>
          </a:prstGeom>
          <a:noFill/>
          <a:ln w="38100">
            <a:solidFill>
              <a:srgbClr val="00008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United  states  government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Constitution </a:t>
            </a:r>
            <a:r>
              <a:rPr lang="en-US" b="1" dirty="0">
                <a:latin typeface="Tahoma" charset="0"/>
              </a:rPr>
              <a:t>created a government of three equal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branches</a:t>
            </a:r>
            <a:r>
              <a:rPr lang="en-US" b="1" dirty="0">
                <a:latin typeface="Tahoma" charset="0"/>
              </a:rPr>
              <a:t>, or parts.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Constitution is the plan and set of rules for our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government</a:t>
            </a:r>
            <a:r>
              <a:rPr lang="en-US" b="1" dirty="0">
                <a:latin typeface="Tahoma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three branches are:</a:t>
            </a:r>
          </a:p>
          <a:p>
            <a:pPr>
              <a:lnSpc>
                <a:spcPct val="90000"/>
              </a:lnSpc>
            </a:pPr>
            <a:endParaRPr lang="en-US" b="1" dirty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Tahoma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Tahoma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rgbClr val="FF3300"/>
                </a:solidFill>
                <a:latin typeface="Engravers MT" pitchFamily="18" charset="0"/>
              </a:rPr>
              <a:t>LEGISLATIVE</a:t>
            </a:r>
          </a:p>
          <a:p>
            <a:r>
              <a:rPr lang="en-US" b="1" dirty="0">
                <a:solidFill>
                  <a:schemeClr val="bg1"/>
                </a:solidFill>
                <a:latin typeface="Engravers MT" pitchFamily="18" charset="0"/>
              </a:rPr>
              <a:t>EXECUTIVE</a:t>
            </a:r>
          </a:p>
          <a:p>
            <a:r>
              <a:rPr lang="en-US" b="1" dirty="0">
                <a:solidFill>
                  <a:srgbClr val="0000FF"/>
                </a:solidFill>
                <a:latin typeface="Engravers MT" pitchFamily="18" charset="0"/>
              </a:rPr>
              <a:t>JUDICIAL</a:t>
            </a:r>
          </a:p>
          <a:p>
            <a:endParaRPr lang="en-US" b="1" dirty="0">
              <a:solidFill>
                <a:srgbClr val="0000FF"/>
              </a:solidFill>
              <a:latin typeface="Engravers MT" pitchFamily="18" charset="0"/>
            </a:endParaRPr>
          </a:p>
        </p:txBody>
      </p:sp>
      <p:pic>
        <p:nvPicPr>
          <p:cNvPr id="3079" name="Picture 7" descr="3branch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3200400"/>
            <a:ext cx="3090863" cy="3444875"/>
          </a:xfrm>
          <a:prstGeom prst="rect">
            <a:avLst/>
          </a:prstGeom>
          <a:noFill/>
          <a:ln w="31750">
            <a:solidFill>
              <a:srgbClr val="3366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200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200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uiExpand="1" build="p" autoUpdateAnimBg="0"/>
      <p:bldP spid="3078" grpId="0" uiExpand="1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The  legislative  branch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Constitution created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Congress</a:t>
            </a:r>
            <a:r>
              <a:rPr lang="en-US" b="1" dirty="0">
                <a:latin typeface="Tahoma" charset="0"/>
              </a:rPr>
              <a:t>. 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It is a group of people elected to make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laws</a:t>
            </a:r>
            <a:r>
              <a:rPr lang="en-US" b="1" dirty="0">
                <a:latin typeface="Tahoma" charset="0"/>
              </a:rPr>
              <a:t> for the country. 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Congress has two parts: 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Senate</a:t>
            </a:r>
            <a:r>
              <a:rPr lang="en-US" b="1" dirty="0">
                <a:latin typeface="Tahoma" charset="0"/>
              </a:rPr>
              <a:t> and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House of Representatives</a:t>
            </a:r>
            <a:r>
              <a:rPr lang="en-US" b="1" dirty="0">
                <a:latin typeface="Tahoma" charset="0"/>
              </a:rPr>
              <a:t>.</a:t>
            </a:r>
          </a:p>
          <a:p>
            <a:pPr>
              <a:lnSpc>
                <a:spcPct val="90000"/>
              </a:lnSpc>
            </a:pPr>
            <a:endParaRPr lang="en-US" dirty="0">
              <a:latin typeface="Tahoma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dirty="0">
              <a:latin typeface="Tahoma" charset="0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en-US">
              <a:latin typeface="Tahoma" charset="0"/>
            </a:endParaRPr>
          </a:p>
          <a:p>
            <a:endParaRPr lang="en-US">
              <a:latin typeface="Tahoma" charset="0"/>
            </a:endParaRPr>
          </a:p>
        </p:txBody>
      </p:sp>
      <p:pic>
        <p:nvPicPr>
          <p:cNvPr id="8208" name="Picture 16" descr="capitol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981200"/>
            <a:ext cx="4267200" cy="3319463"/>
          </a:xfrm>
          <a:prstGeom prst="rect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The  senate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There are 100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senators</a:t>
            </a:r>
            <a:r>
              <a:rPr lang="en-US" b="1" dirty="0">
                <a:latin typeface="Tahoma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Each state has two senators.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A Senator is in office for </a:t>
            </a:r>
            <a:r>
              <a:rPr lang="en-US" b="1" dirty="0" smtClean="0">
                <a:solidFill>
                  <a:srgbClr val="FF33CC"/>
                </a:solidFill>
                <a:latin typeface="Tahoma" charset="0"/>
              </a:rPr>
              <a:t>six </a:t>
            </a:r>
            <a:r>
              <a:rPr lang="en-US" b="1" dirty="0">
                <a:latin typeface="Tahoma" charset="0"/>
              </a:rPr>
              <a:t>years.  This is called a “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term</a:t>
            </a:r>
            <a:r>
              <a:rPr lang="en-US" b="1" dirty="0">
                <a:latin typeface="Tahoma" charset="0"/>
              </a:rPr>
              <a:t>.”</a:t>
            </a: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Senators meet in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U.S. Capitol</a:t>
            </a:r>
            <a:r>
              <a:rPr lang="en-US" b="1" dirty="0">
                <a:latin typeface="Tahoma" charset="0"/>
              </a:rPr>
              <a:t> building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7" name="Picture 7" descr="capitol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2346325"/>
            <a:ext cx="3886200" cy="2720975"/>
          </a:xfrm>
          <a:prstGeom prst="rect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utoUpdateAnimBg="0"/>
      <p:bldP spid="1024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The  house  of representatives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47800"/>
            <a:ext cx="3962400" cy="5410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There are 435 </a:t>
            </a:r>
            <a:r>
              <a:rPr lang="en-US" b="1" dirty="0">
                <a:solidFill>
                  <a:srgbClr val="FF33CC"/>
                </a:solidFill>
              </a:rPr>
              <a:t>representatives</a:t>
            </a:r>
            <a:r>
              <a:rPr lang="en-US" b="1" dirty="0"/>
              <a:t>.</a:t>
            </a:r>
          </a:p>
          <a:p>
            <a:pPr>
              <a:lnSpc>
                <a:spcPct val="90000"/>
              </a:lnSpc>
            </a:pPr>
            <a:r>
              <a:rPr lang="en-US" b="1" dirty="0"/>
              <a:t>The more people that live in a state, the more representatives it has.</a:t>
            </a:r>
          </a:p>
          <a:p>
            <a:pPr>
              <a:lnSpc>
                <a:spcPct val="90000"/>
              </a:lnSpc>
            </a:pPr>
            <a:r>
              <a:rPr lang="en-US" b="1" dirty="0"/>
              <a:t>Representatives serve for a term of </a:t>
            </a:r>
            <a:r>
              <a:rPr lang="en-US" b="1" dirty="0">
                <a:solidFill>
                  <a:srgbClr val="FF33CC"/>
                </a:solidFill>
              </a:rPr>
              <a:t>two</a:t>
            </a:r>
            <a:r>
              <a:rPr lang="en-US" b="1" dirty="0"/>
              <a:t> years.</a:t>
            </a:r>
          </a:p>
          <a:p>
            <a:pPr>
              <a:lnSpc>
                <a:spcPct val="90000"/>
              </a:lnSpc>
            </a:pPr>
            <a:r>
              <a:rPr lang="en-US" b="1" dirty="0"/>
              <a:t>They can be </a:t>
            </a:r>
            <a:r>
              <a:rPr lang="en-US" b="1" dirty="0">
                <a:solidFill>
                  <a:srgbClr val="FF33CC"/>
                </a:solidFill>
              </a:rPr>
              <a:t>elected</a:t>
            </a:r>
            <a:r>
              <a:rPr lang="en-US" b="1" dirty="0"/>
              <a:t> for more than one term.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n-US"/>
          </a:p>
        </p:txBody>
      </p:sp>
      <p:pic>
        <p:nvPicPr>
          <p:cNvPr id="12295" name="Picture 7" descr="capitol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2362200"/>
            <a:ext cx="4572000" cy="2506663"/>
          </a:xfrm>
          <a:prstGeom prst="rect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The  Executive  Branch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4495800" cy="5867400"/>
          </a:xfrm>
        </p:spPr>
        <p:txBody>
          <a:bodyPr/>
          <a:lstStyle/>
          <a:p>
            <a:r>
              <a:rPr lang="en-US" b="1" dirty="0">
                <a:latin typeface="Tahoma" charset="0"/>
              </a:rPr>
              <a:t>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president</a:t>
            </a:r>
            <a:r>
              <a:rPr lang="en-US" b="1" dirty="0">
                <a:latin typeface="Tahoma" charset="0"/>
              </a:rPr>
              <a:t>, or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Chief Executive</a:t>
            </a:r>
            <a:r>
              <a:rPr lang="en-US" b="1" dirty="0">
                <a:latin typeface="Tahoma" charset="0"/>
              </a:rPr>
              <a:t>, is the head of the government.</a:t>
            </a:r>
          </a:p>
          <a:p>
            <a:r>
              <a:rPr lang="en-US" b="1" dirty="0">
                <a:latin typeface="Tahoma" charset="0"/>
              </a:rPr>
              <a:t>Americans vote every four years for their leader of their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democratic society</a:t>
            </a:r>
            <a:r>
              <a:rPr lang="en-US" b="1" dirty="0">
                <a:latin typeface="Tahoma" charset="0"/>
              </a:rPr>
              <a:t>.</a:t>
            </a:r>
          </a:p>
          <a:p>
            <a:r>
              <a:rPr lang="en-US" b="1" dirty="0">
                <a:latin typeface="Tahoma" charset="0"/>
              </a:rPr>
              <a:t>After elected to serve his/her country, the president lives and works in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White House</a:t>
            </a:r>
            <a:r>
              <a:rPr lang="en-US" b="1" dirty="0">
                <a:latin typeface="Tahoma" charset="0"/>
              </a:rPr>
              <a:t>.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990600"/>
            <a:ext cx="4343400" cy="5135563"/>
          </a:xfrm>
        </p:spPr>
        <p:txBody>
          <a:bodyPr/>
          <a:lstStyle/>
          <a:p>
            <a:r>
              <a:rPr lang="en-US" b="1" dirty="0">
                <a:latin typeface="Tahoma" charset="0"/>
              </a:rPr>
              <a:t>The president is in charge of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armed forces</a:t>
            </a:r>
            <a:r>
              <a:rPr lang="en-US" b="1" dirty="0">
                <a:latin typeface="Tahoma" charset="0"/>
              </a:rPr>
              <a:t>.</a:t>
            </a:r>
          </a:p>
          <a:p>
            <a:r>
              <a:rPr lang="en-US" b="1" dirty="0">
                <a:latin typeface="Tahoma" charset="0"/>
              </a:rPr>
              <a:t>The president works with leaders of other countries.</a:t>
            </a:r>
          </a:p>
        </p:txBody>
      </p:sp>
      <p:pic>
        <p:nvPicPr>
          <p:cNvPr id="16389" name="Picture 5" descr="whfront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038600"/>
            <a:ext cx="3508375" cy="23653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3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SETUP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/>
      <p:bldP spid="16388" grpId="0" uiExpand="1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The  Judicial  branch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295400"/>
            <a:ext cx="4267200" cy="4830763"/>
          </a:xfrm>
        </p:spPr>
        <p:txBody>
          <a:bodyPr/>
          <a:lstStyle/>
          <a:p>
            <a:r>
              <a:rPr lang="en-US" b="1" dirty="0">
                <a:latin typeface="Tahoma" charset="0"/>
              </a:rPr>
              <a:t>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Supreme Court</a:t>
            </a:r>
            <a:r>
              <a:rPr lang="en-US" b="1" dirty="0">
                <a:latin typeface="Tahoma" charset="0"/>
              </a:rPr>
              <a:t> is the highest court is the U. S., and is the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system of courts</a:t>
            </a:r>
            <a:r>
              <a:rPr lang="en-US" b="1" dirty="0">
                <a:latin typeface="Tahoma" charset="0"/>
              </a:rPr>
              <a:t> to settle questions about the laws.</a:t>
            </a:r>
          </a:p>
          <a:p>
            <a:r>
              <a:rPr lang="en-US" b="1" dirty="0">
                <a:latin typeface="Tahoma" charset="0"/>
              </a:rPr>
              <a:t>The nine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justices </a:t>
            </a:r>
            <a:r>
              <a:rPr lang="en-US" b="1" dirty="0">
                <a:latin typeface="Tahoma" charset="0"/>
              </a:rPr>
              <a:t>can </a:t>
            </a:r>
            <a:r>
              <a:rPr lang="en-US" b="1" dirty="0">
                <a:solidFill>
                  <a:srgbClr val="FF33CC"/>
                </a:solidFill>
                <a:latin typeface="Tahoma" charset="0"/>
              </a:rPr>
              <a:t>serve</a:t>
            </a:r>
            <a:r>
              <a:rPr lang="en-US" b="1" dirty="0">
                <a:latin typeface="Tahoma" charset="0"/>
              </a:rPr>
              <a:t> for as long as they live, or wish to retire.</a:t>
            </a:r>
          </a:p>
          <a:p>
            <a:pPr>
              <a:buFontTx/>
              <a:buNone/>
            </a:pPr>
            <a:endParaRPr lang="en-US" b="1" dirty="0">
              <a:latin typeface="Tahoma" charset="0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r>
              <a:rPr lang="en-US" b="1" dirty="0">
                <a:latin typeface="Tahoma" charset="0"/>
              </a:rPr>
              <a:t>Each justice is chosen by the president.</a:t>
            </a:r>
          </a:p>
          <a:p>
            <a:endParaRPr lang="en-US" dirty="0"/>
          </a:p>
        </p:txBody>
      </p:sp>
      <p:pic>
        <p:nvPicPr>
          <p:cNvPr id="17414" name="Picture 6" descr="supcourt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495800" y="3048000"/>
            <a:ext cx="4343400" cy="3008313"/>
          </a:xfrm>
          <a:noFill/>
          <a:ln w="38100">
            <a:solidFill>
              <a:srgbClr val="FFFF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/>
      <p:bldP spid="1741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3200" b="1" dirty="0">
                <a:latin typeface="Engravers MT" pitchFamily="18" charset="0"/>
              </a:rPr>
              <a:t>Government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6200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president carries out the laws of the United States.</a:t>
            </a:r>
          </a:p>
          <a:p>
            <a:pPr>
              <a:lnSpc>
                <a:spcPct val="90000"/>
              </a:lnSpc>
            </a:pPr>
            <a:endParaRPr lang="en-US" b="1" dirty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Congress (Senate and House of Representatives) makes the laws.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b="1" dirty="0">
              <a:latin typeface="Tahoma" charset="0"/>
            </a:endParaRPr>
          </a:p>
          <a:p>
            <a:pPr>
              <a:lnSpc>
                <a:spcPct val="90000"/>
              </a:lnSpc>
            </a:pPr>
            <a:r>
              <a:rPr lang="en-US" b="1" dirty="0">
                <a:latin typeface="Tahoma" charset="0"/>
              </a:rPr>
              <a:t>The Supreme Court explains the laws.</a:t>
            </a:r>
          </a:p>
        </p:txBody>
      </p:sp>
      <p:pic>
        <p:nvPicPr>
          <p:cNvPr id="19461" name="Picture 5" descr="wavfla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876800"/>
            <a:ext cx="2514600" cy="1801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60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9144000" cy="1752600"/>
          </a:xfrm>
        </p:spPr>
        <p:txBody>
          <a:bodyPr/>
          <a:lstStyle/>
          <a:p>
            <a:r>
              <a:rPr lang="en-US" sz="8000" b="1">
                <a:solidFill>
                  <a:srgbClr val="000099"/>
                </a:solidFill>
                <a:latin typeface="Stars &amp; Stripes" pitchFamily="2" charset="0"/>
              </a:rPr>
              <a:t>Democracy   Rules </a:t>
            </a:r>
            <a:r>
              <a:rPr lang="en-US" sz="8800" b="1">
                <a:solidFill>
                  <a:srgbClr val="000099"/>
                </a:solidFill>
                <a:latin typeface="Stars &amp; Stripes" pitchFamily="2" charset="0"/>
              </a:rPr>
              <a:t>!</a:t>
            </a:r>
          </a:p>
        </p:txBody>
      </p:sp>
      <p:pic>
        <p:nvPicPr>
          <p:cNvPr id="23555" name="Picture 3" descr="amrfla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971800"/>
            <a:ext cx="4038600" cy="3494088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Engravers MT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rgbClr val="FFFF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Engravers MT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321</Words>
  <Application>Microsoft Office PowerPoint</Application>
  <PresentationFormat>On-screen Show (4:3)</PresentationFormat>
  <Paragraphs>53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THE  THREE  BRANCHES  OF GOVERNMENT</vt:lpstr>
      <vt:lpstr>United  states  government</vt:lpstr>
      <vt:lpstr>The  legislative  branch</vt:lpstr>
      <vt:lpstr>The  senate</vt:lpstr>
      <vt:lpstr>The  house  of representatives</vt:lpstr>
      <vt:lpstr>The  Executive  Branch</vt:lpstr>
      <vt:lpstr>The  Judicial  branch</vt:lpstr>
      <vt:lpstr>Government</vt:lpstr>
      <vt:lpstr>Democracy   Rules !</vt:lpstr>
    </vt:vector>
  </TitlesOfParts>
  <Company>Chariho Regional School Distr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THREE BRANCHES OF GOVERNMENT</dc:title>
  <dc:creator>Chariho Regional School Distr</dc:creator>
  <cp:lastModifiedBy>JD304A</cp:lastModifiedBy>
  <cp:revision>78</cp:revision>
  <dcterms:created xsi:type="dcterms:W3CDTF">2001-07-27T14:36:26Z</dcterms:created>
  <dcterms:modified xsi:type="dcterms:W3CDTF">2011-05-23T17:57:30Z</dcterms:modified>
</cp:coreProperties>
</file>